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57" autoAdjust="0"/>
  </p:normalViewPr>
  <p:slideViewPr>
    <p:cSldViewPr snapToGrid="0">
      <p:cViewPr varScale="1">
        <p:scale>
          <a:sx n="110" d="100"/>
          <a:sy n="110" d="100"/>
        </p:scale>
        <p:origin x="57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1B388-83AB-45E4-A6AA-2714233AC8F5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8174B-656C-4F55-A399-24A148595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15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2+2 not to be confused with Super 2. </a:t>
            </a:r>
          </a:p>
          <a:p>
            <a:r>
              <a:rPr lang="en-US" dirty="0"/>
              <a:t>2+2 builds two additional lanes and resurfaces the existing two to create the new expressway.</a:t>
            </a:r>
          </a:p>
          <a:p>
            <a:r>
              <a:rPr lang="en-US" dirty="0"/>
              <a:t>Funding, and consequently timing is uncertain right now, so I don’t have a great estimate on timeframe for construction or even public meetings for this project.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38174B-656C-4F55-A399-24A148595C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00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515" y="4041577"/>
            <a:ext cx="3286555" cy="1309649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-174567" y="831274"/>
            <a:ext cx="12541134" cy="23109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302" y="527405"/>
            <a:ext cx="11526982" cy="23876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793" y="2344487"/>
            <a:ext cx="9144000" cy="86422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161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9709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6709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7240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0259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9255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0645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7169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2719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5740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6456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5669" y="167162"/>
            <a:ext cx="1164210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669" y="1611984"/>
            <a:ext cx="11642103" cy="4564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042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Roboto Light" panose="02000000000000000000" pitchFamily="2" charset="0"/>
          <a:cs typeface="Roboto Light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Roboto Light" panose="02000000000000000000" pitchFamily="2" charset="0"/>
          <a:cs typeface="Roboto Light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Roboto Light" panose="02000000000000000000" pitchFamily="2" charset="0"/>
          <a:cs typeface="Roboto Light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Roboto Light" panose="02000000000000000000" pitchFamily="2" charset="0"/>
          <a:cs typeface="Roboto Light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Roboto Light" panose="02000000000000000000" pitchFamily="2" charset="0"/>
          <a:cs typeface="Roboto Light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302" y="527405"/>
            <a:ext cx="11526982" cy="2387600"/>
          </a:xfrm>
        </p:spPr>
        <p:txBody>
          <a:bodyPr/>
          <a:lstStyle/>
          <a:p>
            <a:r>
              <a:rPr lang="en-US"/>
              <a:t>Heartland Expressway Construction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793" y="2585260"/>
            <a:ext cx="9144000" cy="462750"/>
          </a:xfrm>
        </p:spPr>
        <p:txBody>
          <a:bodyPr/>
          <a:lstStyle/>
          <a:p>
            <a:r>
              <a:rPr lang="en-US" dirty="0"/>
              <a:t>8/18/2020</a:t>
            </a:r>
          </a:p>
        </p:txBody>
      </p:sp>
    </p:spTree>
    <p:extLst>
      <p:ext uri="{BB962C8B-B14F-4D97-AF65-F5344CB8AC3E}">
        <p14:creationId xmlns:p14="http://schemas.microsoft.com/office/powerpoint/2010/main" val="2291349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Placeholder 5" descr="Window">
            <a:extLst>
              <a:ext uri="{FF2B5EF4-FFF2-40B4-BE49-F238E27FC236}">
                <a16:creationId xmlns:a16="http://schemas.microsoft.com/office/drawing/2014/main" id="{54AA86BF-3642-429C-8D99-936BF996AF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"/>
          <a:stretch/>
        </p:blipFill>
        <p:spPr>
          <a:xfrm>
            <a:off x="4883022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BA38F0-39A2-484C-8B61-B95BA3631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856488"/>
            <a:ext cx="4992624" cy="1243584"/>
          </a:xfrm>
        </p:spPr>
        <p:txBody>
          <a:bodyPr anchor="ctr">
            <a:normAutofit/>
          </a:bodyPr>
          <a:lstStyle/>
          <a:p>
            <a:r>
              <a:rPr lang="en-US" sz="3400"/>
              <a:t>US-385 – “L-62A North”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1C056-15CB-4ADF-BE4B-5C76EB097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2522949"/>
            <a:ext cx="5065776" cy="3402363"/>
          </a:xfrm>
        </p:spPr>
        <p:txBody>
          <a:bodyPr anchor="t">
            <a:normAutofit/>
          </a:bodyPr>
          <a:lstStyle/>
          <a:p>
            <a:r>
              <a:rPr lang="en-US" sz="2000" dirty="0"/>
              <a:t>Will connect existing expressway south of Alliance with L-62A</a:t>
            </a:r>
          </a:p>
          <a:p>
            <a:r>
              <a:rPr lang="en-US" sz="2000" dirty="0"/>
              <a:t>Scheduled for letting in November of 2020 with construction beginning in 2021</a:t>
            </a:r>
          </a:p>
          <a:p>
            <a:r>
              <a:rPr lang="en-US" sz="2000" dirty="0"/>
              <a:t>Once completed, 65 MPH Speed Limit will be raised to 70 MPH on 4-lane expressway section (from Alliance to L-62A)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1044CC6-42BD-4B49-B4F2-6CF96895F7CE}"/>
              </a:ext>
            </a:extLst>
          </p:cNvPr>
          <p:cNvSpPr/>
          <p:nvPr/>
        </p:nvSpPr>
        <p:spPr>
          <a:xfrm>
            <a:off x="6232122" y="3396343"/>
            <a:ext cx="1894841" cy="2351314"/>
          </a:xfrm>
          <a:custGeom>
            <a:avLst/>
            <a:gdLst>
              <a:gd name="connsiteX0" fmla="*/ 1894841 w 1894841"/>
              <a:gd name="connsiteY0" fmla="*/ 0 h 2351314"/>
              <a:gd name="connsiteX1" fmla="*/ 1353666 w 1894841"/>
              <a:gd name="connsiteY1" fmla="*/ 457200 h 2351314"/>
              <a:gd name="connsiteX2" fmla="*/ 784498 w 1894841"/>
              <a:gd name="connsiteY2" fmla="*/ 1045028 h 2351314"/>
              <a:gd name="connsiteX3" fmla="*/ 504580 w 1894841"/>
              <a:gd name="connsiteY3" fmla="*/ 1362269 h 2351314"/>
              <a:gd name="connsiteX4" fmla="*/ 187339 w 1894841"/>
              <a:gd name="connsiteY4" fmla="*/ 1912775 h 2351314"/>
              <a:gd name="connsiteX5" fmla="*/ 727 w 1894841"/>
              <a:gd name="connsiteY5" fmla="*/ 2351314 h 2351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4841" h="2351314">
                <a:moveTo>
                  <a:pt x="1894841" y="0"/>
                </a:moveTo>
                <a:cubicBezTo>
                  <a:pt x="1716782" y="141514"/>
                  <a:pt x="1538723" y="283029"/>
                  <a:pt x="1353666" y="457200"/>
                </a:cubicBezTo>
                <a:cubicBezTo>
                  <a:pt x="1168609" y="631371"/>
                  <a:pt x="926012" y="894183"/>
                  <a:pt x="784498" y="1045028"/>
                </a:cubicBezTo>
                <a:cubicBezTo>
                  <a:pt x="642984" y="1195873"/>
                  <a:pt x="604106" y="1217645"/>
                  <a:pt x="504580" y="1362269"/>
                </a:cubicBezTo>
                <a:cubicBezTo>
                  <a:pt x="405053" y="1506894"/>
                  <a:pt x="271314" y="1747934"/>
                  <a:pt x="187339" y="1912775"/>
                </a:cubicBezTo>
                <a:cubicBezTo>
                  <a:pt x="103364" y="2077616"/>
                  <a:pt x="-10159" y="2329543"/>
                  <a:pt x="727" y="2351314"/>
                </a:cubicBezTo>
              </a:path>
            </a:pathLst>
          </a:cu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19B583-1DD8-4A86-A56C-B95FFBC17A5B}"/>
              </a:ext>
            </a:extLst>
          </p:cNvPr>
          <p:cNvSpPr txBox="1"/>
          <p:nvPr/>
        </p:nvSpPr>
        <p:spPr>
          <a:xfrm>
            <a:off x="7189365" y="4303552"/>
            <a:ext cx="1407880" cy="40862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L-62A North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7717B1-CFD7-4971-A42D-E9C27FFF9060}"/>
              </a:ext>
            </a:extLst>
          </p:cNvPr>
          <p:cNvSpPr txBox="1"/>
          <p:nvPr/>
        </p:nvSpPr>
        <p:spPr>
          <a:xfrm>
            <a:off x="8722694" y="2513221"/>
            <a:ext cx="1601007" cy="40862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Alliance South</a:t>
            </a:r>
          </a:p>
        </p:txBody>
      </p:sp>
    </p:spTree>
    <p:extLst>
      <p:ext uri="{BB962C8B-B14F-4D97-AF65-F5344CB8AC3E}">
        <p14:creationId xmlns:p14="http://schemas.microsoft.com/office/powerpoint/2010/main" val="1611475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5" descr="Window">
            <a:extLst>
              <a:ext uri="{FF2B5EF4-FFF2-40B4-BE49-F238E27FC236}">
                <a16:creationId xmlns:a16="http://schemas.microsoft.com/office/drawing/2014/main" id="{3D757DB6-396F-4B3A-936D-A7FB3E392D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0" b="7889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35C75-9390-4237-8AA0-EF08E17CD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513" y="3808833"/>
            <a:ext cx="10384973" cy="2927527"/>
          </a:xfrm>
        </p:spPr>
        <p:txBody>
          <a:bodyPr numCol="3" anchor="ctr" anchorCtr="1">
            <a:noAutofit/>
          </a:bodyPr>
          <a:lstStyle/>
          <a:p>
            <a:r>
              <a:rPr lang="en-US" sz="1800" dirty="0"/>
              <a:t>Preliminary flight survey completed in fall of 2019</a:t>
            </a:r>
          </a:p>
          <a:p>
            <a:r>
              <a:rPr lang="en-US" sz="1800" dirty="0"/>
              <a:t>Same build strategy as US-385 south of Alliance (2+2)</a:t>
            </a:r>
          </a:p>
          <a:p>
            <a:pPr lvl="1"/>
            <a:r>
              <a:rPr lang="en-US" sz="1800" dirty="0"/>
              <a:t>Resurface existing lanes (2)</a:t>
            </a:r>
          </a:p>
          <a:p>
            <a:pPr lvl="1"/>
            <a:r>
              <a:rPr lang="en-US" sz="1800" dirty="0"/>
              <a:t>Build new concrete lanes (+2)</a:t>
            </a:r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Design consultants being brought under contract</a:t>
            </a:r>
          </a:p>
          <a:p>
            <a:pPr lvl="1"/>
            <a:r>
              <a:rPr lang="en-US" sz="1800" dirty="0"/>
              <a:t>Design alignment alternatives</a:t>
            </a:r>
          </a:p>
          <a:p>
            <a:pPr lvl="1"/>
            <a:r>
              <a:rPr lang="en-US" sz="1800" dirty="0"/>
              <a:t>Conduct stakeholder meetings and open houses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Considerations for design process</a:t>
            </a:r>
          </a:p>
          <a:p>
            <a:pPr lvl="1"/>
            <a:r>
              <a:rPr lang="en-US" sz="1800" dirty="0"/>
              <a:t>Irrigation structures</a:t>
            </a:r>
          </a:p>
          <a:p>
            <a:pPr lvl="2"/>
            <a:r>
              <a:rPr lang="en-US" sz="1800" dirty="0"/>
              <a:t>Canals</a:t>
            </a:r>
          </a:p>
          <a:p>
            <a:pPr lvl="2"/>
            <a:r>
              <a:rPr lang="en-US" sz="1800" dirty="0"/>
              <a:t>Pivots</a:t>
            </a:r>
          </a:p>
          <a:p>
            <a:pPr lvl="1"/>
            <a:r>
              <a:rPr lang="en-US" sz="1800" dirty="0"/>
              <a:t>Homes</a:t>
            </a:r>
          </a:p>
          <a:p>
            <a:pPr lvl="1"/>
            <a:r>
              <a:rPr lang="en-US" sz="1800" dirty="0"/>
              <a:t>Businesses</a:t>
            </a:r>
          </a:p>
          <a:p>
            <a:endParaRPr lang="en-US" sz="1800" dirty="0"/>
          </a:p>
          <a:p>
            <a:pPr lvl="1"/>
            <a:endParaRPr lang="en-US" sz="1800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74404B7-9234-4138-81BD-27E814338FE8}"/>
              </a:ext>
            </a:extLst>
          </p:cNvPr>
          <p:cNvSpPr/>
          <p:nvPr/>
        </p:nvSpPr>
        <p:spPr>
          <a:xfrm>
            <a:off x="615820" y="1491685"/>
            <a:ext cx="10646229" cy="206486"/>
          </a:xfrm>
          <a:custGeom>
            <a:avLst/>
            <a:gdLst>
              <a:gd name="connsiteX0" fmla="*/ 0 w 10646229"/>
              <a:gd name="connsiteY0" fmla="*/ 29094 h 206375"/>
              <a:gd name="connsiteX1" fmla="*/ 3032449 w 10646229"/>
              <a:gd name="connsiteY1" fmla="*/ 75747 h 206375"/>
              <a:gd name="connsiteX2" fmla="*/ 3545633 w 10646229"/>
              <a:gd name="connsiteY2" fmla="*/ 19763 h 206375"/>
              <a:gd name="connsiteX3" fmla="*/ 5691674 w 10646229"/>
              <a:gd name="connsiteY3" fmla="*/ 1102 h 206375"/>
              <a:gd name="connsiteX4" fmla="*/ 6624735 w 10646229"/>
              <a:gd name="connsiteY4" fmla="*/ 47755 h 206375"/>
              <a:gd name="connsiteX5" fmla="*/ 9657184 w 10646229"/>
              <a:gd name="connsiteY5" fmla="*/ 38424 h 206375"/>
              <a:gd name="connsiteX6" fmla="*/ 10114384 w 10646229"/>
              <a:gd name="connsiteY6" fmla="*/ 169053 h 206375"/>
              <a:gd name="connsiteX7" fmla="*/ 10646229 w 10646229"/>
              <a:gd name="connsiteY7" fmla="*/ 206375 h 206375"/>
              <a:gd name="connsiteX0" fmla="*/ 0 w 10646229"/>
              <a:gd name="connsiteY0" fmla="*/ 29205 h 206486"/>
              <a:gd name="connsiteX1" fmla="*/ 2696547 w 10646229"/>
              <a:gd name="connsiteY1" fmla="*/ 85188 h 206486"/>
              <a:gd name="connsiteX2" fmla="*/ 3545633 w 10646229"/>
              <a:gd name="connsiteY2" fmla="*/ 19874 h 206486"/>
              <a:gd name="connsiteX3" fmla="*/ 5691674 w 10646229"/>
              <a:gd name="connsiteY3" fmla="*/ 1213 h 206486"/>
              <a:gd name="connsiteX4" fmla="*/ 6624735 w 10646229"/>
              <a:gd name="connsiteY4" fmla="*/ 47866 h 206486"/>
              <a:gd name="connsiteX5" fmla="*/ 9657184 w 10646229"/>
              <a:gd name="connsiteY5" fmla="*/ 38535 h 206486"/>
              <a:gd name="connsiteX6" fmla="*/ 10114384 w 10646229"/>
              <a:gd name="connsiteY6" fmla="*/ 169164 h 206486"/>
              <a:gd name="connsiteX7" fmla="*/ 10646229 w 10646229"/>
              <a:gd name="connsiteY7" fmla="*/ 206486 h 206486"/>
              <a:gd name="connsiteX0" fmla="*/ 0 w 10646229"/>
              <a:gd name="connsiteY0" fmla="*/ 29205 h 206486"/>
              <a:gd name="connsiteX1" fmla="*/ 2696547 w 10646229"/>
              <a:gd name="connsiteY1" fmla="*/ 85188 h 206486"/>
              <a:gd name="connsiteX2" fmla="*/ 3545633 w 10646229"/>
              <a:gd name="connsiteY2" fmla="*/ 19874 h 206486"/>
              <a:gd name="connsiteX3" fmla="*/ 5691674 w 10646229"/>
              <a:gd name="connsiteY3" fmla="*/ 1213 h 206486"/>
              <a:gd name="connsiteX4" fmla="*/ 6624735 w 10646229"/>
              <a:gd name="connsiteY4" fmla="*/ 47866 h 206486"/>
              <a:gd name="connsiteX5" fmla="*/ 9433250 w 10646229"/>
              <a:gd name="connsiteY5" fmla="*/ 29204 h 206486"/>
              <a:gd name="connsiteX6" fmla="*/ 10114384 w 10646229"/>
              <a:gd name="connsiteY6" fmla="*/ 169164 h 206486"/>
              <a:gd name="connsiteX7" fmla="*/ 10646229 w 10646229"/>
              <a:gd name="connsiteY7" fmla="*/ 206486 h 206486"/>
              <a:gd name="connsiteX0" fmla="*/ 0 w 10646229"/>
              <a:gd name="connsiteY0" fmla="*/ 29205 h 206486"/>
              <a:gd name="connsiteX1" fmla="*/ 2696547 w 10646229"/>
              <a:gd name="connsiteY1" fmla="*/ 85188 h 206486"/>
              <a:gd name="connsiteX2" fmla="*/ 3545633 w 10646229"/>
              <a:gd name="connsiteY2" fmla="*/ 19874 h 206486"/>
              <a:gd name="connsiteX3" fmla="*/ 5691674 w 10646229"/>
              <a:gd name="connsiteY3" fmla="*/ 1213 h 206486"/>
              <a:gd name="connsiteX4" fmla="*/ 6624735 w 10646229"/>
              <a:gd name="connsiteY4" fmla="*/ 47866 h 206486"/>
              <a:gd name="connsiteX5" fmla="*/ 9433250 w 10646229"/>
              <a:gd name="connsiteY5" fmla="*/ 29204 h 206486"/>
              <a:gd name="connsiteX6" fmla="*/ 10058400 w 10646229"/>
              <a:gd name="connsiteY6" fmla="*/ 141172 h 206486"/>
              <a:gd name="connsiteX7" fmla="*/ 10646229 w 10646229"/>
              <a:gd name="connsiteY7" fmla="*/ 206486 h 20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46229" h="206486">
                <a:moveTo>
                  <a:pt x="0" y="29205"/>
                </a:moveTo>
                <a:lnTo>
                  <a:pt x="2696547" y="85188"/>
                </a:lnTo>
                <a:cubicBezTo>
                  <a:pt x="3287486" y="83633"/>
                  <a:pt x="3046445" y="33870"/>
                  <a:pt x="3545633" y="19874"/>
                </a:cubicBezTo>
                <a:cubicBezTo>
                  <a:pt x="4044821" y="5878"/>
                  <a:pt x="5178490" y="-3452"/>
                  <a:pt x="5691674" y="1213"/>
                </a:cubicBezTo>
                <a:cubicBezTo>
                  <a:pt x="6204858" y="5878"/>
                  <a:pt x="6001139" y="43201"/>
                  <a:pt x="6624735" y="47866"/>
                </a:cubicBezTo>
                <a:lnTo>
                  <a:pt x="9433250" y="29204"/>
                </a:lnTo>
                <a:cubicBezTo>
                  <a:pt x="10005527" y="44755"/>
                  <a:pt x="9856237" y="111625"/>
                  <a:pt x="10058400" y="141172"/>
                </a:cubicBezTo>
                <a:cubicBezTo>
                  <a:pt x="10260563" y="170719"/>
                  <a:pt x="10462727" y="201821"/>
                  <a:pt x="10646229" y="206486"/>
                </a:cubicBezTo>
              </a:path>
            </a:pathLst>
          </a:custGeom>
          <a:noFill/>
          <a:ln w="476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24B068-1051-4C32-A454-F36868570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0699" y="289067"/>
            <a:ext cx="3650602" cy="726791"/>
          </a:xfrm>
          <a:prstGeom prst="roundRect">
            <a:avLst/>
          </a:prstGeom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 algn="ctr"/>
            <a:r>
              <a:rPr lang="en-US" sz="3600" dirty="0"/>
              <a:t>Minatare – US-385</a:t>
            </a:r>
          </a:p>
        </p:txBody>
      </p:sp>
    </p:spTree>
    <p:extLst>
      <p:ext uri="{BB962C8B-B14F-4D97-AF65-F5344CB8AC3E}">
        <p14:creationId xmlns:p14="http://schemas.microsoft.com/office/powerpoint/2010/main" val="1835979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ew Color Scheme">
      <a:dk1>
        <a:sysClr val="windowText" lastClr="000000"/>
      </a:dk1>
      <a:lt1>
        <a:sysClr val="window" lastClr="FFFFFF"/>
      </a:lt1>
      <a:dk2>
        <a:srgbClr val="00607F"/>
      </a:dk2>
      <a:lt2>
        <a:srgbClr val="EEECE1"/>
      </a:lt2>
      <a:accent1>
        <a:srgbClr val="00607F"/>
      </a:accent1>
      <a:accent2>
        <a:srgbClr val="FFC843"/>
      </a:accent2>
      <a:accent3>
        <a:srgbClr val="BABF33"/>
      </a:accent3>
      <a:accent4>
        <a:srgbClr val="BB1F53"/>
      </a:accent4>
      <a:accent5>
        <a:srgbClr val="B9C8D3"/>
      </a:accent5>
      <a:accent6>
        <a:srgbClr val="F79646"/>
      </a:accent6>
      <a:hlink>
        <a:srgbClr val="00607F"/>
      </a:hlink>
      <a:folHlink>
        <a:srgbClr val="00607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DOT PowerPoint Template - Widescreen" id="{532912EC-AAED-40F1-A0DA-4B3EB2ACFC1F}" vid="{4CA767E3-119E-4734-9921-A1ACE17401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174</Words>
  <Application>Microsoft Office PowerPoint</Application>
  <PresentationFormat>Widescreen</PresentationFormat>
  <Paragraphs>31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Heartland Expressway Construction Update</vt:lpstr>
      <vt:lpstr>US-385 – “L-62A North”</vt:lpstr>
      <vt:lpstr>Minatare – US-385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Heartland Expressway Construction Update</dc:title>
  <dc:creator>Sorensen, Scott</dc:creator>
  <cp:lastModifiedBy>Sorensen, Scott</cp:lastModifiedBy>
  <cp:revision>5</cp:revision>
  <dcterms:created xsi:type="dcterms:W3CDTF">2020-08-10T17:01:08Z</dcterms:created>
  <dcterms:modified xsi:type="dcterms:W3CDTF">2020-08-12T13:48:30Z</dcterms:modified>
</cp:coreProperties>
</file>